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6" r:id="rId2"/>
    <p:sldId id="269" r:id="rId3"/>
    <p:sldId id="270" r:id="rId4"/>
    <p:sldId id="277" r:id="rId5"/>
    <p:sldId id="259" r:id="rId6"/>
    <p:sldId id="284" r:id="rId7"/>
    <p:sldId id="285" r:id="rId8"/>
    <p:sldId id="257" r:id="rId9"/>
    <p:sldId id="272" r:id="rId10"/>
    <p:sldId id="280" r:id="rId11"/>
    <p:sldId id="268" r:id="rId12"/>
    <p:sldId id="281" r:id="rId13"/>
    <p:sldId id="287" r:id="rId14"/>
    <p:sldId id="267" r:id="rId15"/>
    <p:sldId id="258" r:id="rId16"/>
    <p:sldId id="283" r:id="rId17"/>
    <p:sldId id="286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3" autoAdjust="0"/>
    <p:restoredTop sz="85832" autoAdjust="0"/>
  </p:normalViewPr>
  <p:slideViewPr>
    <p:cSldViewPr>
      <p:cViewPr varScale="1">
        <p:scale>
          <a:sx n="97" d="100"/>
          <a:sy n="97" d="100"/>
        </p:scale>
        <p:origin x="-20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44;&#1030;&#1040;&#1043;&#1056;&#1040;&#1052;&#1048;\&#1044;&#1030;&#1040;&#1043;&#1056;&#1040;&#1052;&#104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AngAx val="1"/>
    </c:view3D>
    <c:plotArea>
      <c:layout>
        <c:manualLayout>
          <c:layoutTarget val="inner"/>
          <c:xMode val="edge"/>
          <c:yMode val="edge"/>
          <c:x val="8.4488407699037621E-2"/>
          <c:y val="7.663710805865355E-2"/>
          <c:w val="0.90480468066491704"/>
          <c:h val="0.74504447464216894"/>
        </c:manualLayout>
      </c:layout>
      <c:bar3DChart>
        <c:barDir val="col"/>
        <c:grouping val="clustered"/>
        <c:shape val="box"/>
        <c:axId val="58747904"/>
        <c:axId val="57889536"/>
        <c:axId val="0"/>
      </c:bar3DChart>
      <c:catAx>
        <c:axId val="587479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ru-RU" sz="1800" b="1"/>
            </a:pPr>
            <a:endParaRPr lang="uk-UA"/>
          </a:p>
        </c:txPr>
        <c:crossAx val="57889536"/>
        <c:crosses val="autoZero"/>
        <c:auto val="1"/>
        <c:lblAlgn val="ctr"/>
        <c:lblOffset val="100"/>
      </c:catAx>
      <c:valAx>
        <c:axId val="578895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 sz="1400"/>
            </a:pPr>
            <a:endParaRPr lang="uk-UA"/>
          </a:p>
        </c:txPr>
        <c:crossAx val="58747904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4.4747136230894977E-2"/>
          <c:y val="4.3030151531984653E-2"/>
          <c:w val="0.68254634247928392"/>
          <c:h val="0.87203631414691296"/>
        </c:manualLayout>
      </c:layout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Українська мова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Лист1!$B$1:$D$1</c:f>
              <c:strCache>
                <c:ptCount val="3"/>
                <c:pt idx="0">
                  <c:v>2016-2017 н.р.</c:v>
                </c:pt>
                <c:pt idx="1">
                  <c:v>2017-2018 н.р.</c:v>
                </c:pt>
                <c:pt idx="2">
                  <c:v>І семестр 2018-2019 н.р.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68</c:v>
                </c:pt>
                <c:pt idx="1">
                  <c:v>73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43-4410-BE21-9EF7E78439F6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Українська література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Лист1!$B$1:$D$1</c:f>
              <c:strCache>
                <c:ptCount val="3"/>
                <c:pt idx="0">
                  <c:v>2016-2017 н.р.</c:v>
                </c:pt>
                <c:pt idx="1">
                  <c:v>2017-2018 н.р.</c:v>
                </c:pt>
                <c:pt idx="2">
                  <c:v>І семестр 2018-2019 н.р.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83</c:v>
                </c:pt>
                <c:pt idx="1">
                  <c:v>69</c:v>
                </c:pt>
                <c:pt idx="2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43-4410-BE21-9EF7E78439F6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Зарубіжна література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Лист1!$B$1:$D$1</c:f>
              <c:strCache>
                <c:ptCount val="3"/>
                <c:pt idx="0">
                  <c:v>2016-2017 н.р.</c:v>
                </c:pt>
                <c:pt idx="1">
                  <c:v>2017-2018 н.р.</c:v>
                </c:pt>
                <c:pt idx="2">
                  <c:v>І семестр 2018-2019 н.р.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84</c:v>
                </c:pt>
                <c:pt idx="1">
                  <c:v>69</c:v>
                </c:pt>
                <c:pt idx="2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43-4410-BE21-9EF7E78439F6}"/>
            </c:ext>
          </c:extLst>
        </c:ser>
        <c:axId val="77019776"/>
        <c:axId val="77058432"/>
      </c:barChart>
      <c:catAx>
        <c:axId val="770197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ru-RU" sz="1200" b="1"/>
            </a:pPr>
            <a:endParaRPr lang="uk-UA"/>
          </a:p>
        </c:txPr>
        <c:crossAx val="77058432"/>
        <c:crosses val="autoZero"/>
        <c:auto val="1"/>
        <c:lblAlgn val="ctr"/>
        <c:lblOffset val="100"/>
      </c:catAx>
      <c:valAx>
        <c:axId val="770584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7701977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ru-RU" sz="1300"/>
          </a:pPr>
          <a:endParaRPr lang="uk-UA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5"/>
            </a:solidFill>
            <a:ln>
              <a:solidFill>
                <a:srgbClr val="0000FF"/>
              </a:solidFill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0000FF"/>
              </a:contourClr>
            </a:sp3d>
          </c:spPr>
          <c:dLbls>
            <c:dLbl>
              <c:idx val="0"/>
              <c:layout>
                <c:manualLayout>
                  <c:x val="1.6483111429986515E-3"/>
                  <c:y val="0.2302401283453865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2C-4B2A-86A7-47AEBD8C257A}"/>
                </c:ext>
              </c:extLst>
            </c:dLbl>
            <c:dLbl>
              <c:idx val="1"/>
              <c:layout>
                <c:manualLayout>
                  <c:x val="6.5932445719946034E-3"/>
                  <c:y val="0.1819181261000585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2C-4B2A-86A7-47AEBD8C257A}"/>
                </c:ext>
              </c:extLst>
            </c:dLbl>
            <c:dLbl>
              <c:idx val="2"/>
              <c:layout>
                <c:manualLayout>
                  <c:x val="3.2966222859973017E-3"/>
                  <c:y val="0.3041443670735353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2C-4B2A-86A7-47AEBD8C257A}"/>
                </c:ext>
              </c:extLst>
            </c:dLbl>
            <c:dLbl>
              <c:idx val="3"/>
              <c:layout>
                <c:manualLayout>
                  <c:x val="3.2966222859973017E-3"/>
                  <c:y val="0.312671779234476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2C-4B2A-86A7-47AEBD8C2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3200" b="0" i="0" u="none" strike="noStrike" kern="1200" baseline="0">
                    <a:solidFill>
                      <a:srgbClr val="FF00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Лист1!$A$1:$D$1</c:f>
              <c:strCache>
                <c:ptCount val="4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</c:strCache>
            </c:strRef>
          </c:cat>
          <c:val>
            <c:numRef>
              <c:f>Лист1!$A$2:$D$2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9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2C-4B2A-86A7-47AEBD8C257A}"/>
            </c:ext>
          </c:extLst>
        </c:ser>
        <c:dLbls>
          <c:showVal val="1"/>
        </c:dLbls>
        <c:shape val="box"/>
        <c:axId val="77227904"/>
        <c:axId val="77229440"/>
        <c:axId val="0"/>
      </c:bar3DChart>
      <c:catAx>
        <c:axId val="772279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7229440"/>
        <c:crosses val="autoZero"/>
        <c:auto val="1"/>
        <c:lblAlgn val="ctr"/>
        <c:lblOffset val="100"/>
      </c:catAx>
      <c:valAx>
        <c:axId val="772294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722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rgbClr r="0" g="0" b="0">
                  <a:shade val="80000"/>
                </a:scrgbClr>
              </a:contourClr>
            </a:sp3d>
          </c:spPr>
          <c:dLbls>
            <c:dLbl>
              <c:idx val="0"/>
              <c:layout>
                <c:manualLayout>
                  <c:x val="-3.1215803947054095E-3"/>
                  <c:y val="0.2242747524652563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A8-4D06-A4BF-A99BB9E93662}"/>
                </c:ext>
              </c:extLst>
            </c:dLbl>
            <c:dLbl>
              <c:idx val="1"/>
              <c:layout>
                <c:manualLayout>
                  <c:x val="4.6823705920581134E-3"/>
                  <c:y val="0.160196251760897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3478949733215482E-2"/>
                      <c:h val="0.12006721683357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1A8-4D06-A4BF-A99BB9E93662}"/>
                </c:ext>
              </c:extLst>
            </c:dLbl>
            <c:dLbl>
              <c:idx val="2"/>
              <c:layout>
                <c:manualLayout>
                  <c:x val="6.243283686276753E-3"/>
                  <c:y val="0.240294503780127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7.0937914469680355E-2"/>
                      <c:h val="0.145698617115317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1A8-4D06-A4BF-A99BB9E93662}"/>
                </c:ext>
              </c:extLst>
            </c:dLbl>
            <c:dLbl>
              <c:idx val="3"/>
              <c:layout>
                <c:manualLayout>
                  <c:x val="8.5843460854398666E-3"/>
                  <c:y val="0.394082779331808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2208432101447919E-2"/>
                      <c:h val="0.12647506690400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A8-4D06-A4BF-A99BB9E936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Лист2!$A$1:$D$1</c:f>
              <c:strCache>
                <c:ptCount val="4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</c:strCache>
            </c:strRef>
          </c:cat>
          <c:val>
            <c:numRef>
              <c:f>Лист2!$A$2:$D$2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8-4D06-A4BF-A99BB9E93662}"/>
            </c:ext>
          </c:extLst>
        </c:ser>
        <c:dLbls>
          <c:showVal val="1"/>
        </c:dLbls>
        <c:gapWidth val="100"/>
        <c:shape val="box"/>
        <c:axId val="77447936"/>
        <c:axId val="77449472"/>
        <c:axId val="0"/>
      </c:bar3DChart>
      <c:catAx>
        <c:axId val="774479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7449472"/>
        <c:crosses val="autoZero"/>
        <c:auto val="1"/>
        <c:lblAlgn val="ctr"/>
        <c:lblOffset val="100"/>
      </c:catAx>
      <c:valAx>
        <c:axId val="774494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744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6.2713014382513926E-3"/>
                  <c:y val="0.1762353434573759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08-4B6B-A1CF-AEF34DB576EA}"/>
                </c:ext>
              </c:extLst>
            </c:dLbl>
            <c:dLbl>
              <c:idx val="1"/>
              <c:layout>
                <c:manualLayout>
                  <c:x val="3.1356507191256352E-3"/>
                  <c:y val="0.142666706608351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08-4B6B-A1CF-AEF34DB576EA}"/>
                </c:ext>
              </c:extLst>
            </c:dLbl>
            <c:dLbl>
              <c:idx val="2"/>
              <c:layout>
                <c:manualLayout>
                  <c:x val="1.567825359562846E-3"/>
                  <c:y val="0.3944314829760314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08-4B6B-A1CF-AEF34DB576EA}"/>
                </c:ext>
              </c:extLst>
            </c:dLbl>
            <c:dLbl>
              <c:idx val="3"/>
              <c:layout>
                <c:manualLayout>
                  <c:x val="1.5678253595627319E-3"/>
                  <c:y val="0.1986144346900584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08-4B6B-A1CF-AEF34DB57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3200" b="0" i="0" u="none" strike="noStrike" kern="1200" baseline="0">
                    <a:solidFill>
                      <a:srgbClr val="FF00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Лист3!$A$1:$D$1</c:f>
              <c:strCache>
                <c:ptCount val="4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</c:strCache>
            </c:strRef>
          </c:cat>
          <c:val>
            <c:numRef>
              <c:f>Лист3!$A$2:$D$2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08-4B6B-A1CF-AEF34DB576EA}"/>
            </c:ext>
          </c:extLst>
        </c:ser>
        <c:shape val="box"/>
        <c:axId val="79411456"/>
        <c:axId val="79425536"/>
        <c:axId val="0"/>
      </c:bar3DChart>
      <c:catAx>
        <c:axId val="794114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9425536"/>
        <c:crosses val="autoZero"/>
        <c:auto val="1"/>
        <c:lblAlgn val="ctr"/>
        <c:lblOffset val="100"/>
      </c:catAx>
      <c:valAx>
        <c:axId val="794255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941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6.2713014382513926E-3"/>
                  <c:y val="0.1762353434573759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08-4B6B-A1CF-AEF34DB576EA}"/>
                </c:ext>
              </c:extLst>
            </c:dLbl>
            <c:dLbl>
              <c:idx val="1"/>
              <c:layout>
                <c:manualLayout>
                  <c:x val="3.1356507191256352E-3"/>
                  <c:y val="0.142666706608351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08-4B6B-A1CF-AEF34DB576EA}"/>
                </c:ext>
              </c:extLst>
            </c:dLbl>
            <c:dLbl>
              <c:idx val="2"/>
              <c:layout>
                <c:manualLayout>
                  <c:x val="1.567825359562846E-3"/>
                  <c:y val="0.3944314829760314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08-4B6B-A1CF-AEF34DB576EA}"/>
                </c:ext>
              </c:extLst>
            </c:dLbl>
            <c:dLbl>
              <c:idx val="3"/>
              <c:layout>
                <c:manualLayout>
                  <c:x val="1.5678253595627319E-3"/>
                  <c:y val="0.1986144346900584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08-4B6B-A1CF-AEF34DB57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3200" b="0" i="0" u="none" strike="noStrike" kern="1200" baseline="0">
                    <a:solidFill>
                      <a:srgbClr val="FFFF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Лист3!$A$1:$D$1</c:f>
              <c:strCache>
                <c:ptCount val="4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  <c:pt idx="3">
                  <c:v>2018-2019 н.р.</c:v>
                </c:pt>
              </c:strCache>
            </c:strRef>
          </c:cat>
          <c:val>
            <c:numRef>
              <c:f>Лист3!$A$2:$D$2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13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08-4B6B-A1CF-AEF34DB576EA}"/>
            </c:ext>
          </c:extLst>
        </c:ser>
        <c:shape val="box"/>
        <c:axId val="77824000"/>
        <c:axId val="77825536"/>
        <c:axId val="0"/>
      </c:bar3DChart>
      <c:catAx>
        <c:axId val="778240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7825536"/>
        <c:crosses val="autoZero"/>
        <c:auto val="1"/>
        <c:lblAlgn val="ctr"/>
        <c:lblOffset val="100"/>
      </c:catAx>
      <c:valAx>
        <c:axId val="778255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782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Лист8!$C$1</c:f>
              <c:strCache>
                <c:ptCount val="1"/>
                <c:pt idx="0">
                  <c:v>Динаміка участі</c:v>
                </c:pt>
              </c:strCache>
            </c:strRef>
          </c:tx>
          <c:spPr>
            <a:solidFill>
              <a:schemeClr val="accent4"/>
            </a:solidFill>
          </c:spPr>
          <c:dLbls>
            <c:dLbl>
              <c:idx val="0"/>
              <c:layout>
                <c:manualLayout>
                  <c:x val="1.5872904776569501E-3"/>
                  <c:y val="0.2126235711737870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46-43A7-9E90-7C975BA7B186}"/>
                </c:ext>
              </c:extLst>
            </c:dLbl>
            <c:dLbl>
              <c:idx val="1"/>
              <c:layout>
                <c:manualLayout>
                  <c:x val="7.936452388284828E-3"/>
                  <c:y val="0.3189353567606808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46-43A7-9E90-7C975BA7B186}"/>
                </c:ext>
              </c:extLst>
            </c:dLbl>
            <c:dLbl>
              <c:idx val="2"/>
              <c:layout>
                <c:manualLayout>
                  <c:x val="-3.174580955313902E-3"/>
                  <c:y val="0.28645120005357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46-43A7-9E90-7C975BA7B1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2800" b="1">
                    <a:solidFill>
                      <a:srgbClr val="FF0000"/>
                    </a:solidFill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Лист8!$A$2:$A$4</c:f>
              <c:strCache>
                <c:ptCount val="3"/>
                <c:pt idx="0">
                  <c:v>2015-2016 н.р.</c:v>
                </c:pt>
                <c:pt idx="1">
                  <c:v>2016-2017 н.р.</c:v>
                </c:pt>
                <c:pt idx="2">
                  <c:v>2017-2018 н.р.</c:v>
                </c:pt>
              </c:strCache>
            </c:strRef>
          </c:cat>
          <c:val>
            <c:numRef>
              <c:f>Лист8!$B$2:$B$4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F46-43A7-9E90-7C975BA7B186}"/>
            </c:ext>
          </c:extLst>
        </c:ser>
        <c:shape val="box"/>
        <c:axId val="70478464"/>
        <c:axId val="70480256"/>
        <c:axId val="0"/>
      </c:bar3DChart>
      <c:catAx>
        <c:axId val="704784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ru-RU" sz="1800" b="1"/>
            </a:pPr>
            <a:endParaRPr lang="uk-UA"/>
          </a:p>
        </c:txPr>
        <c:crossAx val="70480256"/>
        <c:crosses val="autoZero"/>
        <c:auto val="1"/>
        <c:lblAlgn val="ctr"/>
        <c:lblOffset val="100"/>
      </c:catAx>
      <c:valAx>
        <c:axId val="704802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 sz="1400"/>
            </a:pPr>
            <a:endParaRPr lang="uk-UA"/>
          </a:p>
        </c:txPr>
        <c:crossAx val="70478464"/>
        <c:crosses val="autoZero"/>
        <c:crossBetween val="between"/>
      </c:valAx>
    </c:plotArea>
    <c:plotVisOnly val="1"/>
    <c:dispBlanksAs val="gap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0.04687</cdr:x>
      <cdr:y>0</cdr:y>
    </cdr:from>
    <cdr:to>
      <cdr:x>0.52181</cdr:x>
      <cdr:y>0.5412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064AF2E2-A95C-4C89-9433-0FA987CBAB9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28596" y="-214314"/>
          <a:ext cx="4342851" cy="32476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0.47656</cdr:x>
      <cdr:y>0.44769</cdr:y>
    </cdr:from>
    <cdr:to>
      <cdr:x>0.964</cdr:x>
      <cdr:y>1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xmlns="" id="{C84AAA54-DE70-4C0C-8764-509349358C1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357686" y="2686484"/>
          <a:ext cx="4457151" cy="331428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0.51563</cdr:x>
      <cdr:y>0</cdr:y>
    </cdr:from>
    <cdr:to>
      <cdr:x>0.98535</cdr:x>
      <cdr:y>0.5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xmlns="" id="{AB1C2CE6-6970-4990-AA2F-1746B09D7F9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4714876" y="0"/>
          <a:ext cx="4295201" cy="300037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0.03125</cdr:x>
      <cdr:y>0.48578</cdr:y>
    </cdr:from>
    <cdr:to>
      <cdr:x>0.51973</cdr:x>
      <cdr:y>1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xmlns="" id="{1E549A4E-4454-41BB-A8FA-CAF326B20BC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285720" y="2915054"/>
          <a:ext cx="4466667" cy="308571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F666C-0766-4A3A-BF2B-1849EDAE3584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A6427-A101-4A2A-902C-9459271473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003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A6427-A101-4A2A-902C-94592714735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020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A6427-A101-4A2A-902C-94592714735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00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F1B3FE-8623-4284-BF06-422F841A1237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84D2D2-FB6F-4F4E-8998-82CFE177F6B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5d1a85720373cef89cf919a51bc3d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14356"/>
            <a:ext cx="7715304" cy="61436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86050" y="214290"/>
            <a:ext cx="5715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00FF"/>
                </a:solidFill>
              </a:rPr>
              <a:t>Методичне об’єднання </a:t>
            </a:r>
            <a:br>
              <a:rPr lang="uk-UA" sz="4000" b="1" dirty="0" smtClean="0">
                <a:solidFill>
                  <a:srgbClr val="0000FF"/>
                </a:solidFill>
              </a:rPr>
            </a:br>
            <a:r>
              <a:rPr lang="uk-UA" sz="4000" b="1" dirty="0" smtClean="0">
                <a:solidFill>
                  <a:srgbClr val="0000FF"/>
                </a:solidFill>
              </a:rPr>
              <a:t> філології</a:t>
            </a:r>
            <a:endParaRPr lang="uk-UA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1511288"/>
          </a:xfrm>
        </p:spPr>
        <p:txBody>
          <a:bodyPr>
            <a:noAutofit/>
          </a:bodyPr>
          <a:lstStyle/>
          <a:p>
            <a:r>
              <a:rPr lang="uk-UA" sz="3000" b="1" i="1" dirty="0">
                <a:solidFill>
                  <a:srgbClr val="FF0000"/>
                </a:solidFill>
                <a:effectLst/>
              </a:rPr>
              <a:t>Призери ІІ (районного) етапу </a:t>
            </a:r>
            <a:br>
              <a:rPr lang="uk-UA" sz="3000" b="1" i="1" dirty="0">
                <a:solidFill>
                  <a:srgbClr val="FF0000"/>
                </a:solidFill>
                <a:effectLst/>
              </a:rPr>
            </a:br>
            <a:r>
              <a:rPr lang="uk-UA" sz="3000" b="1" i="1" dirty="0">
                <a:solidFill>
                  <a:srgbClr val="FF0000"/>
                </a:solidFill>
                <a:effectLst/>
              </a:rPr>
              <a:t>Х</a:t>
            </a:r>
            <a:r>
              <a:rPr lang="en-US" sz="3000" b="1" i="1" dirty="0">
                <a:solidFill>
                  <a:srgbClr val="FF0000"/>
                </a:solidFill>
                <a:effectLst/>
              </a:rPr>
              <a:t>VII</a:t>
            </a:r>
            <a:r>
              <a:rPr lang="uk-UA" sz="3000" b="1" i="1" dirty="0">
                <a:solidFill>
                  <a:srgbClr val="FF0000"/>
                </a:solidFill>
                <a:effectLst/>
              </a:rPr>
              <a:t> Міжнародного конкурсу знавців української мови імені Петра </a:t>
            </a:r>
            <a:r>
              <a:rPr lang="uk-UA" sz="3000" b="1" i="1" dirty="0" err="1">
                <a:solidFill>
                  <a:srgbClr val="FF0000"/>
                </a:solidFill>
                <a:effectLst/>
              </a:rPr>
              <a:t>Яцика</a:t>
            </a:r>
            <a:endParaRPr lang="ru-RU" sz="3000" b="1" i="1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12443843"/>
              </p:ext>
            </p:extLst>
          </p:nvPr>
        </p:nvGraphicFramePr>
        <p:xfrm>
          <a:off x="755576" y="2060848"/>
          <a:ext cx="8388424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596030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8443914" cy="1785950"/>
          </a:xfrm>
        </p:spPr>
        <p:txBody>
          <a:bodyPr>
            <a:noAutofit/>
          </a:bodyPr>
          <a:lstStyle/>
          <a:p>
            <a:r>
              <a:rPr lang="uk-UA" sz="2800" b="1" i="1" dirty="0">
                <a:effectLst/>
                <a:latin typeface="+mn-lt"/>
              </a:rPr>
              <a:t/>
            </a:r>
            <a:br>
              <a:rPr lang="uk-UA" sz="2800" b="1" i="1" dirty="0">
                <a:effectLst/>
                <a:latin typeface="+mn-lt"/>
              </a:rPr>
            </a:br>
            <a:r>
              <a:rPr lang="uk-UA" sz="2800" b="1" i="1" dirty="0">
                <a:latin typeface="+mn-lt"/>
              </a:rPr>
              <a:t/>
            </a:r>
            <a:br>
              <a:rPr lang="uk-UA" sz="2800" b="1" i="1" dirty="0">
                <a:latin typeface="+mn-lt"/>
              </a:rPr>
            </a:br>
            <a:r>
              <a:rPr lang="uk-UA" sz="2800" b="1" i="1" dirty="0">
                <a:latin typeface="+mn-lt"/>
              </a:rPr>
              <a:t>                                                                                                                           </a:t>
            </a:r>
            <a:br>
              <a:rPr lang="uk-UA" sz="2800" b="1" i="1" dirty="0">
                <a:latin typeface="+mn-lt"/>
              </a:rPr>
            </a:br>
            <a:r>
              <a:rPr lang="uk-UA" sz="2800" b="1" i="1" dirty="0">
                <a:latin typeface="+mn-lt"/>
              </a:rPr>
              <a:t/>
            </a:r>
            <a:br>
              <a:rPr lang="uk-UA" sz="2800" b="1" i="1" dirty="0">
                <a:latin typeface="+mn-lt"/>
              </a:rPr>
            </a:br>
            <a:r>
              <a:rPr lang="uk-UA" sz="2800" b="1" i="1" dirty="0">
                <a:latin typeface="+mn-lt"/>
              </a:rPr>
              <a:t/>
            </a:r>
            <a:br>
              <a:rPr lang="uk-UA" sz="2800" b="1" i="1" dirty="0">
                <a:latin typeface="+mn-lt"/>
              </a:rPr>
            </a:br>
            <a:r>
              <a:rPr lang="uk-UA" sz="2800" b="1" i="1" dirty="0">
                <a:latin typeface="+mn-lt"/>
              </a:rPr>
              <a:t/>
            </a:r>
            <a:br>
              <a:rPr lang="uk-UA" sz="2800" b="1" i="1" dirty="0">
                <a:latin typeface="+mn-lt"/>
              </a:rPr>
            </a:br>
            <a:r>
              <a:rPr lang="uk-UA" sz="2800" b="1" i="1" dirty="0">
                <a:latin typeface="+mn-lt"/>
              </a:rPr>
              <a:t/>
            </a:r>
            <a:br>
              <a:rPr lang="uk-UA" sz="2800" b="1" i="1" dirty="0">
                <a:latin typeface="+mn-lt"/>
              </a:rPr>
            </a:br>
            <a:r>
              <a:rPr lang="uk-UA" sz="2600" b="1" i="1" dirty="0">
                <a:solidFill>
                  <a:srgbClr val="FF0000"/>
                </a:solidFill>
                <a:effectLst/>
              </a:rPr>
              <a:t>Призери ІІ (районного) етапу </a:t>
            </a:r>
            <a:r>
              <a:rPr lang="ru-RU" sz="2600" b="1" dirty="0">
                <a:solidFill>
                  <a:srgbClr val="FF0000"/>
                </a:solidFill>
                <a:effectLst/>
              </a:rPr>
              <a:t/>
            </a:r>
            <a:br>
              <a:rPr lang="ru-RU" sz="2600" b="1" dirty="0">
                <a:solidFill>
                  <a:srgbClr val="FF0000"/>
                </a:solidFill>
                <a:effectLst/>
              </a:rPr>
            </a:br>
            <a:r>
              <a:rPr lang="en-US" sz="2600" b="1" i="1" dirty="0">
                <a:solidFill>
                  <a:srgbClr val="FF0000"/>
                </a:solidFill>
                <a:effectLst/>
              </a:rPr>
              <a:t>VII</a:t>
            </a:r>
            <a:r>
              <a:rPr lang="uk-UA" sz="2600" b="1" i="1" dirty="0">
                <a:solidFill>
                  <a:srgbClr val="FF0000"/>
                </a:solidFill>
                <a:effectLst/>
              </a:rPr>
              <a:t>І Міжнародного мовно-літературного конкурсу учнівської та студентської молоді </a:t>
            </a:r>
            <a:br>
              <a:rPr lang="uk-UA" sz="2600" b="1" i="1" dirty="0">
                <a:solidFill>
                  <a:srgbClr val="FF0000"/>
                </a:solidFill>
                <a:effectLst/>
              </a:rPr>
            </a:br>
            <a:r>
              <a:rPr lang="uk-UA" sz="2600" b="1" i="1" dirty="0">
                <a:solidFill>
                  <a:srgbClr val="FF0000"/>
                </a:solidFill>
                <a:effectLst/>
              </a:rPr>
              <a:t>імені Тараса Шевченка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9093101"/>
              </p:ext>
            </p:extLst>
          </p:nvPr>
        </p:nvGraphicFramePr>
        <p:xfrm>
          <a:off x="827584" y="2057400"/>
          <a:ext cx="8136904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85884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/>
            </a:r>
            <a:br>
              <a:rPr lang="uk-UA" sz="2800" b="1" i="1" dirty="0">
                <a:solidFill>
                  <a:srgbClr val="FF0000"/>
                </a:solidFill>
              </a:rPr>
            </a:br>
            <a:r>
              <a:rPr lang="uk-UA" sz="2800" b="1" i="1" dirty="0">
                <a:solidFill>
                  <a:srgbClr val="FF0000"/>
                </a:solidFill>
              </a:rPr>
              <a:t/>
            </a:r>
            <a:br>
              <a:rPr lang="uk-UA" sz="2800" b="1" i="1" dirty="0">
                <a:solidFill>
                  <a:srgbClr val="FF0000"/>
                </a:solidFill>
              </a:rPr>
            </a:br>
            <a:r>
              <a:rPr lang="uk-UA" sz="2800" b="1" i="1" dirty="0">
                <a:solidFill>
                  <a:srgbClr val="FF0000"/>
                </a:solidFill>
              </a:rPr>
              <a:t>Призери ІІ (районного) етапу </a:t>
            </a:r>
            <a:br>
              <a:rPr lang="uk-UA" sz="2800" b="1" i="1" dirty="0">
                <a:solidFill>
                  <a:srgbClr val="FF0000"/>
                </a:solidFill>
              </a:rPr>
            </a:br>
            <a:r>
              <a:rPr lang="uk-UA" sz="2800" b="1" i="1" dirty="0">
                <a:solidFill>
                  <a:srgbClr val="FF0000"/>
                </a:solidFill>
              </a:rPr>
              <a:t>олімпіади з української мови та літератури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37626126"/>
              </p:ext>
            </p:extLst>
          </p:nvPr>
        </p:nvGraphicFramePr>
        <p:xfrm>
          <a:off x="714348" y="1785926"/>
          <a:ext cx="8100392" cy="453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711761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85884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/>
            </a:r>
            <a:br>
              <a:rPr lang="uk-UA" sz="2800" b="1" i="1" dirty="0">
                <a:solidFill>
                  <a:srgbClr val="FF0000"/>
                </a:solidFill>
              </a:rPr>
            </a:br>
            <a:r>
              <a:rPr lang="uk-UA" sz="2800" b="1" i="1" dirty="0">
                <a:solidFill>
                  <a:srgbClr val="FF0000"/>
                </a:solidFill>
              </a:rPr>
              <a:t/>
            </a:r>
            <a:br>
              <a:rPr lang="uk-UA" sz="2800" b="1" i="1" dirty="0">
                <a:solidFill>
                  <a:srgbClr val="FF0000"/>
                </a:solidFill>
              </a:rPr>
            </a:br>
            <a:r>
              <a:rPr lang="uk-UA" sz="2800" b="1" i="1" dirty="0">
                <a:solidFill>
                  <a:srgbClr val="FF0000"/>
                </a:solidFill>
              </a:rPr>
              <a:t>Призери ІІ (районного) етапу </a:t>
            </a:r>
            <a:br>
              <a:rPr lang="uk-UA" sz="2800" b="1" i="1" dirty="0">
                <a:solidFill>
                  <a:srgbClr val="FF0000"/>
                </a:solidFill>
              </a:rPr>
            </a:br>
            <a:r>
              <a:rPr lang="uk-UA" sz="2800" b="1" i="1" dirty="0">
                <a:solidFill>
                  <a:srgbClr val="FF0000"/>
                </a:solidFill>
              </a:rPr>
              <a:t>олімпіади з зарубіжної літератури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83288274"/>
              </p:ext>
            </p:extLst>
          </p:nvPr>
        </p:nvGraphicFramePr>
        <p:xfrm>
          <a:off x="714348" y="1785926"/>
          <a:ext cx="8100392" cy="453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001561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488798"/>
          </a:xfrm>
        </p:spPr>
        <p:txBody>
          <a:bodyPr>
            <a:normAutofit fontScale="90000"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</a:rPr>
              <a:t>Призери І етапу </a:t>
            </a:r>
            <a:br>
              <a:rPr lang="uk-UA" sz="3600" b="1" i="1" dirty="0" smtClean="0">
                <a:solidFill>
                  <a:srgbClr val="FF0000"/>
                </a:solidFill>
              </a:rPr>
            </a:br>
            <a:r>
              <a:rPr lang="uk-UA" sz="3600" b="1" i="1" dirty="0" smtClean="0">
                <a:solidFill>
                  <a:srgbClr val="FF0000"/>
                </a:solidFill>
              </a:rPr>
              <a:t>Всеукраїнського конкурсу-захисту МАН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309155828"/>
              </p:ext>
            </p:extLst>
          </p:nvPr>
        </p:nvGraphicFramePr>
        <p:xfrm>
          <a:off x="642910" y="1785926"/>
          <a:ext cx="800105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Позакласна діяльність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214422"/>
            <a:ext cx="3571900" cy="2607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929066"/>
            <a:ext cx="4191371" cy="2678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286" y="1285860"/>
            <a:ext cx="4147662" cy="2571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4071942"/>
            <a:ext cx="2928958" cy="21716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НЕЧ\IMG_20190221_14522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571480"/>
            <a:ext cx="4225913" cy="266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IMG_20190221_14390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00438"/>
            <a:ext cx="3857652" cy="271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НЕЧ\IMG_20190221_14475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571876"/>
            <a:ext cx="3429024" cy="265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НЕЧ\IMG_20190221_15031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3571867" cy="2382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894" y="3068489"/>
            <a:ext cx="4276666" cy="3024336"/>
          </a:xfrm>
          <a:prstGeom prst="rect">
            <a:avLst/>
          </a:prstGeom>
        </p:spPr>
      </p:pic>
      <p:sp>
        <p:nvSpPr>
          <p:cNvPr id="5" name="Місце для вмісту 4"/>
          <p:cNvSpPr>
            <a:spLocks noGrp="1"/>
          </p:cNvSpPr>
          <p:nvPr>
            <p:ph idx="4294967295"/>
          </p:nvPr>
        </p:nvSpPr>
        <p:spPr>
          <a:xfrm>
            <a:off x="467544" y="765175"/>
            <a:ext cx="8496944" cy="2519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>
                <a:solidFill>
                  <a:srgbClr val="FF0000"/>
                </a:solidFill>
              </a:rPr>
              <a:t>	</a:t>
            </a:r>
            <a:r>
              <a:rPr lang="ru-RU" sz="3200" i="1" dirty="0" err="1">
                <a:solidFill>
                  <a:srgbClr val="FF0000"/>
                </a:solidFill>
              </a:rPr>
              <a:t>Кожна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дитина</a:t>
            </a:r>
            <a:r>
              <a:rPr lang="ru-RU" sz="3200" i="1" dirty="0">
                <a:solidFill>
                  <a:srgbClr val="FF0000"/>
                </a:solidFill>
              </a:rPr>
              <a:t> – </a:t>
            </a:r>
            <a:r>
              <a:rPr lang="ru-RU" sz="3200" i="1" dirty="0" err="1">
                <a:solidFill>
                  <a:srgbClr val="FF0000"/>
                </a:solidFill>
              </a:rPr>
              <a:t>чистий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струмок</a:t>
            </a:r>
            <a:r>
              <a:rPr lang="ru-RU" sz="3200" i="1" dirty="0">
                <a:solidFill>
                  <a:srgbClr val="FF0000"/>
                </a:solidFill>
              </a:rPr>
              <a:t>, і </a:t>
            </a:r>
            <a:r>
              <a:rPr lang="ru-RU" sz="3200" i="1" dirty="0" err="1">
                <a:solidFill>
                  <a:srgbClr val="FF0000"/>
                </a:solidFill>
              </a:rPr>
              <a:t>щоб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він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залишався</a:t>
            </a:r>
            <a:r>
              <a:rPr lang="ru-RU" sz="3200" i="1" dirty="0">
                <a:solidFill>
                  <a:srgbClr val="FF0000"/>
                </a:solidFill>
              </a:rPr>
              <a:t> таким, </a:t>
            </a:r>
            <a:r>
              <a:rPr lang="ru-RU" sz="3200" i="1" dirty="0" err="1">
                <a:solidFill>
                  <a:srgbClr val="FF0000"/>
                </a:solidFill>
              </a:rPr>
              <a:t>його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потрібно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постійно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підживлювати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джерелами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любові</a:t>
            </a:r>
            <a:r>
              <a:rPr lang="ru-RU" sz="3200" i="1" dirty="0">
                <a:solidFill>
                  <a:srgbClr val="FF0000"/>
                </a:solidFill>
              </a:rPr>
              <a:t>, </a:t>
            </a:r>
            <a:r>
              <a:rPr lang="ru-RU" sz="3200" i="1" dirty="0" err="1">
                <a:solidFill>
                  <a:srgbClr val="FF0000"/>
                </a:solidFill>
              </a:rPr>
              <a:t>ніжності</a:t>
            </a:r>
            <a:r>
              <a:rPr lang="ru-RU" sz="3200" i="1" dirty="0">
                <a:solidFill>
                  <a:srgbClr val="FF0000"/>
                </a:solidFill>
              </a:rPr>
              <a:t>, добра.</a:t>
            </a:r>
          </a:p>
          <a:p>
            <a:pPr marL="0" indent="0">
              <a:buNone/>
            </a:pP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07B6BC-6F5C-4291-AB81-3ED062262C10}"/>
              </a:ext>
            </a:extLst>
          </p:cNvPr>
          <p:cNvSpPr/>
          <p:nvPr/>
        </p:nvSpPr>
        <p:spPr>
          <a:xfrm>
            <a:off x="467544" y="316541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3200" i="1" dirty="0">
                <a:solidFill>
                  <a:srgbClr val="FF0000"/>
                </a:solidFill>
              </a:rPr>
              <a:t>	Найціннішим </a:t>
            </a:r>
            <a:r>
              <a:rPr lang="uk-UA" sz="3200" i="1" dirty="0" smtClean="0">
                <a:solidFill>
                  <a:srgbClr val="FF0000"/>
                </a:solidFill>
              </a:rPr>
              <a:t>скарбом </a:t>
            </a:r>
            <a:r>
              <a:rPr lang="uk-UA" sz="3200" i="1" dirty="0">
                <a:solidFill>
                  <a:srgbClr val="FF0000"/>
                </a:solidFill>
              </a:rPr>
              <a:t>людства і кожної країни є діти. Саме вони в своїх руках тримають ключі від нашого </a:t>
            </a:r>
            <a:r>
              <a:rPr lang="uk-UA" sz="3200" i="1" dirty="0" smtClean="0">
                <a:solidFill>
                  <a:srgbClr val="FF0000"/>
                </a:solidFill>
              </a:rPr>
              <a:t>майбутнього.</a:t>
            </a:r>
            <a:endParaRPr lang="uk-UA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938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785794"/>
            <a:ext cx="5715040" cy="5857918"/>
          </a:xfrm>
          <a:prstGeom prst="rect">
            <a:avLst/>
          </a:prstGeom>
          <a:noFill/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714884"/>
            <a:ext cx="2857520" cy="18714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428604"/>
            <a:ext cx="6500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6000" b="1" i="1" dirty="0" smtClean="0">
                <a:solidFill>
                  <a:srgbClr val="FF0000"/>
                </a:solidFill>
              </a:rPr>
              <a:t>Разом до успіху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686800" cy="16859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800" b="1" i="1" dirty="0" err="1">
                <a:solidFill>
                  <a:schemeClr val="tx2">
                    <a:lumMod val="50000"/>
                  </a:schemeClr>
                </a:solidFill>
              </a:rPr>
              <a:t>Неможливо</a:t>
            </a:r>
            <a:r>
              <a:rPr lang="ru-RU" sz="4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800" b="1" i="1" dirty="0" err="1">
                <a:solidFill>
                  <a:schemeClr val="tx2">
                    <a:lumMod val="50000"/>
                  </a:schemeClr>
                </a:solidFill>
              </a:rPr>
              <a:t>навчати</a:t>
            </a:r>
            <a:r>
              <a:rPr lang="ru-RU" sz="4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800" b="1" i="1" dirty="0" err="1">
                <a:solidFill>
                  <a:schemeClr val="tx2">
                    <a:lumMod val="50000"/>
                  </a:schemeClr>
                </a:solidFill>
              </a:rPr>
              <a:t>сучасних</a:t>
            </a:r>
            <a:r>
              <a:rPr lang="ru-RU" sz="48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800" b="1" i="1" dirty="0" err="1">
                <a:solidFill>
                  <a:schemeClr val="tx2">
                    <a:lumMod val="50000"/>
                  </a:schemeClr>
                </a:solidFill>
              </a:rPr>
              <a:t>дітей</a:t>
            </a:r>
            <a:r>
              <a:rPr lang="ru-RU" sz="4800" b="1" i="1" dirty="0">
                <a:solidFill>
                  <a:schemeClr val="tx2">
                    <a:lumMod val="50000"/>
                  </a:schemeClr>
                </a:solidFill>
              </a:rPr>
              <a:t> так, як </a:t>
            </a:r>
            <a:r>
              <a:rPr lang="ru-RU" sz="4800" b="1" i="1" dirty="0" err="1">
                <a:solidFill>
                  <a:schemeClr val="tx2">
                    <a:lumMod val="50000"/>
                  </a:schemeClr>
                </a:solidFill>
              </a:rPr>
              <a:t>навчали</a:t>
            </a:r>
            <a:r>
              <a:rPr lang="ru-RU" sz="4800" b="1" i="1" dirty="0">
                <a:solidFill>
                  <a:schemeClr val="tx2">
                    <a:lumMod val="50000"/>
                  </a:schemeClr>
                </a:solidFill>
              </a:rPr>
              <a:t> на</a:t>
            </a:r>
            <a:r>
              <a:rPr lang="ru-RU" sz="4800" b="1" i="1" dirty="0"/>
              <a:t>с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2928934"/>
            <a:ext cx="3481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Лілія</a:t>
            </a:r>
            <a:r>
              <a:rPr lang="ru-RU" sz="4000" b="1" dirty="0">
                <a:solidFill>
                  <a:srgbClr val="C00000"/>
                </a:solidFill>
              </a:rPr>
              <a:t> Гриневич</a:t>
            </a:r>
          </a:p>
        </p:txBody>
      </p:sp>
      <p:pic>
        <p:nvPicPr>
          <p:cNvPr id="1026" name="Picture 2" descr="https://life.pravda.com.ua/images/doc/b/e/be3ed82-lilia-grynevych-3.jpg"/>
          <p:cNvPicPr>
            <a:picLocks noChangeAspect="1" noChangeArrowheads="1"/>
          </p:cNvPicPr>
          <p:nvPr/>
        </p:nvPicPr>
        <p:blipFill>
          <a:blip r:embed="rId2"/>
          <a:srcRect l="4999" r="32500"/>
          <a:stretch>
            <a:fillRect/>
          </a:stretch>
        </p:blipFill>
        <p:spPr bwMode="auto">
          <a:xfrm>
            <a:off x="285720" y="2647759"/>
            <a:ext cx="3786214" cy="421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 Освітня </a:t>
            </a:r>
            <a:r>
              <a:rPr lang="uk-UA" b="1" dirty="0" smtClean="0">
                <a:solidFill>
                  <a:srgbClr val="FF0000"/>
                </a:solidFill>
              </a:rPr>
              <a:t>мета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214842"/>
          </a:xfrm>
        </p:spPr>
        <p:txBody>
          <a:bodyPr>
            <a:normAutofit/>
          </a:bodyPr>
          <a:lstStyle/>
          <a:p>
            <a:r>
              <a:rPr lang="uk-UA" dirty="0"/>
              <a:t>     </a:t>
            </a:r>
            <a:r>
              <a:rPr lang="uk-UA" sz="3200" i="1" dirty="0"/>
              <a:t>Формування компетентного мовця і читача, національно свідомої, духовно багатої мовної </a:t>
            </a:r>
            <a:r>
              <a:rPr lang="uk-UA" sz="3200" i="1" dirty="0" smtClean="0"/>
              <a:t>особистості</a:t>
            </a:r>
            <a:endParaRPr lang="uk-UA" sz="3200" i="1" dirty="0"/>
          </a:p>
          <a:p>
            <a:r>
              <a:rPr lang="uk-UA" sz="3200" i="1" dirty="0"/>
              <a:t>     Сприяння всебічному розвитку, активному становленню й самореалізації особистості дитини в сучасному </a:t>
            </a:r>
            <a:r>
              <a:rPr lang="uk-UA" sz="3200" i="1" dirty="0" smtClean="0"/>
              <a:t>світі</a:t>
            </a:r>
            <a:endParaRPr lang="uk-UA" sz="32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19"/>
            <a:ext cx="9158229" cy="68415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7959258" cy="1571636"/>
          </a:xfrm>
        </p:spPr>
        <p:txBody>
          <a:bodyPr>
            <a:normAutofit fontScale="90000"/>
          </a:bodyPr>
          <a:lstStyle/>
          <a:p>
            <a:pPr algn="r"/>
            <a:r>
              <a:rPr lang="uk-UA" sz="6000" b="1" dirty="0">
                <a:solidFill>
                  <a:srgbClr val="FF0000"/>
                </a:solidFill>
              </a:rPr>
              <a:t>                         </a:t>
            </a:r>
            <a:r>
              <a:rPr lang="uk-UA" sz="6000" b="1" dirty="0" smtClean="0">
                <a:solidFill>
                  <a:srgbClr val="FF0000"/>
                </a:solidFill>
              </a:rPr>
              <a:t>Педагогічні завдання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08920"/>
            <a:ext cx="8229600" cy="4032448"/>
          </a:xfrm>
        </p:spPr>
        <p:txBody>
          <a:bodyPr>
            <a:normAutofit fontScale="92500" lnSpcReduction="10000"/>
          </a:bodyPr>
          <a:lstStyle/>
          <a:p>
            <a:r>
              <a:rPr lang="uk-UA" sz="2800" i="1" dirty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uk-UA" sz="2800" dirty="0">
                <a:solidFill>
                  <a:schemeClr val="bg2">
                    <a:lumMod val="10000"/>
                  </a:schemeClr>
                </a:solidFill>
              </a:rPr>
              <a:t>Виховання стійкої мотивації й прагнення до вивчення української </a:t>
            </a: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мови</a:t>
            </a:r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800" dirty="0">
                <a:solidFill>
                  <a:schemeClr val="bg2">
                    <a:lumMod val="10000"/>
                  </a:schemeClr>
                </a:solidFill>
              </a:rPr>
              <a:t>    Формування духовного світу учнів, прилучення до культурних надбань українського </a:t>
            </a: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народу</a:t>
            </a:r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800" dirty="0">
                <a:solidFill>
                  <a:schemeClr val="bg2">
                    <a:lumMod val="10000"/>
                  </a:schemeClr>
                </a:solidFill>
              </a:rPr>
              <a:t>    Формування </a:t>
            </a:r>
            <a:r>
              <a:rPr lang="uk-UA" sz="2800" dirty="0" err="1">
                <a:solidFill>
                  <a:schemeClr val="bg2">
                    <a:lumMod val="10000"/>
                  </a:schemeClr>
                </a:solidFill>
              </a:rPr>
              <a:t>компетентностей</a:t>
            </a:r>
            <a:r>
              <a:rPr lang="uk-UA" sz="2800" dirty="0">
                <a:solidFill>
                  <a:schemeClr val="bg2">
                    <a:lumMod val="10000"/>
                  </a:schemeClr>
                </a:solidFill>
              </a:rPr>
              <a:t> вміло користуватися засобами мови в різних життєвих </a:t>
            </a: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ситуаціях</a:t>
            </a:r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2800" dirty="0">
                <a:solidFill>
                  <a:schemeClr val="bg2">
                    <a:lumMod val="10000"/>
                  </a:schemeClr>
                </a:solidFill>
              </a:rPr>
              <a:t>    Сприяти формуванню ціннісного ставлення до того, що відбувається навколо, здійснювати пошук інформації та використовувати її </a:t>
            </a:r>
          </a:p>
          <a:p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uk-UA" sz="2800" dirty="0">
                <a:solidFill>
                  <a:schemeClr val="bg2">
                    <a:lumMod val="10000"/>
                  </a:schemeClr>
                </a:solidFill>
              </a:rPr>
              <a:t>Розвивати уяву  та креативність мислення </a:t>
            </a:r>
            <a:r>
              <a:rPr lang="uk-UA" sz="2800" dirty="0" smtClean="0">
                <a:solidFill>
                  <a:schemeClr val="bg2">
                    <a:lumMod val="10000"/>
                  </a:schemeClr>
                </a:solidFill>
              </a:rPr>
              <a:t>учнів</a:t>
            </a:r>
            <a:endParaRPr lang="uk-UA" sz="28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uk-UA" sz="2800" dirty="0"/>
          </a:p>
          <a:p>
            <a:endParaRPr lang="ru-RU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42942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>
                <a:solidFill>
                  <a:srgbClr val="FF0000"/>
                </a:solidFill>
              </a:rPr>
              <a:t>Освітній процес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161257146"/>
              </p:ext>
            </p:extLst>
          </p:nvPr>
        </p:nvGraphicFramePr>
        <p:xfrm>
          <a:off x="0" y="857232"/>
          <a:ext cx="9144000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D:\IMG_20190226_12550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28604"/>
            <a:ext cx="3857652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НЕЧ\IMG_20190226_124932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28604"/>
            <a:ext cx="4429156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НЕЧ\IMG-7021a2d52c55229f06506766eebe9216-V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00438"/>
            <a:ext cx="4500562" cy="292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00438"/>
            <a:ext cx="3989742" cy="29923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себало\20170316_11382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4000495" cy="244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714356"/>
            <a:ext cx="4143404" cy="2791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500438"/>
            <a:ext cx="4410773" cy="2843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357562"/>
            <a:ext cx="3500462" cy="29600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42478555"/>
              </p:ext>
            </p:extLst>
          </p:nvPr>
        </p:nvGraphicFramePr>
        <p:xfrm>
          <a:off x="214282" y="1571612"/>
          <a:ext cx="8501122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8183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Моніторинг </a:t>
            </a:r>
            <a:br>
              <a:rPr lang="uk-UA" b="1" dirty="0" smtClean="0"/>
            </a:br>
            <a:r>
              <a:rPr lang="uk-UA" b="1" dirty="0" smtClean="0"/>
              <a:t>навчальних досягнень учнів</a:t>
            </a:r>
            <a:endParaRPr lang="uk-UA" b="1" dirty="0"/>
          </a:p>
        </p:txBody>
      </p: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429264"/>
            <a:ext cx="2857520" cy="127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>
                <a:solidFill>
                  <a:srgbClr val="FF0000"/>
                </a:solidFill>
              </a:rPr>
              <a:t>Обдарованість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423757"/>
            <a:ext cx="7034206" cy="443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660</TotalTime>
  <Words>144</Words>
  <Application>Microsoft Office PowerPoint</Application>
  <PresentationFormat>Экран (4:3)</PresentationFormat>
  <Paragraphs>45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Слайд 1</vt:lpstr>
      <vt:lpstr>Слайд 2</vt:lpstr>
      <vt:lpstr> Освітня мета</vt:lpstr>
      <vt:lpstr>                         Педагогічні завдання </vt:lpstr>
      <vt:lpstr>Освітній процес</vt:lpstr>
      <vt:lpstr>Слайд 6</vt:lpstr>
      <vt:lpstr>Слайд 7</vt:lpstr>
      <vt:lpstr>Моніторинг  навчальних досягнень учнів</vt:lpstr>
      <vt:lpstr>Обдарованість</vt:lpstr>
      <vt:lpstr>Призери ІІ (районного) етапу  ХVII Міжнародного конкурсу знавців української мови імені Петра Яцика</vt:lpstr>
      <vt:lpstr>                                                                                                                                  Призери ІІ (районного) етапу  VIIІ Міжнародного мовно-літературного конкурсу учнівської та студентської молоді  імені Тараса Шевченка </vt:lpstr>
      <vt:lpstr>  Призери ІІ (районного) етапу  олімпіади з української мови та літератури</vt:lpstr>
      <vt:lpstr>  Призери ІІ (районного) етапу  олімпіади з зарубіжної літератури</vt:lpstr>
      <vt:lpstr>Призери І етапу  Всеукраїнського конкурсу-захисту МАН </vt:lpstr>
      <vt:lpstr>Позакласна діяльність </vt:lpstr>
      <vt:lpstr>Слайд 16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115</cp:revision>
  <dcterms:created xsi:type="dcterms:W3CDTF">2018-06-20T10:31:38Z</dcterms:created>
  <dcterms:modified xsi:type="dcterms:W3CDTF">2019-03-01T15:14:40Z</dcterms:modified>
</cp:coreProperties>
</file>